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350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C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6"/>
  </p:normalViewPr>
  <p:slideViewPr>
    <p:cSldViewPr snapToGrid="0" snapToObjects="1">
      <p:cViewPr varScale="1">
        <p:scale>
          <a:sx n="108" d="100"/>
          <a:sy n="108" d="100"/>
        </p:scale>
        <p:origin x="15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3E6527-C638-F341-93E9-FBACE64EC686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05E9B-7BA8-DB47-BE48-5C7C27FE41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04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3BDA77-B0A6-3046-B332-3EC317B62C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15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1C41F-83D3-664B-9CB4-171E4979EF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1214439"/>
            <a:ext cx="7429500" cy="2369539"/>
          </a:xfrm>
        </p:spPr>
        <p:txBody>
          <a:bodyPr anchor="b"/>
          <a:lstStyle>
            <a:lvl1pPr algn="l">
              <a:defRPr sz="4875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889AD1-1BF7-CE4F-B814-750ED7DE88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777777"/>
            <a:ext cx="7429500" cy="1655762"/>
          </a:xfrm>
        </p:spPr>
        <p:txBody>
          <a:bodyPr/>
          <a:lstStyle>
            <a:lvl1pPr marL="0" indent="0" algn="l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EBD868-054B-1E43-B3A2-B55CEECFF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ECDA-BC62-48BC-B920-F0A9ACCF2EA7}" type="datetime1">
              <a:rPr lang="en-US" smtClean="0"/>
              <a:t>4/28/22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EF9A30-EB87-A24D-A85F-FE95BA647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81A677-B863-1E40-8D19-A16EB138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AA3C59-0320-7241-B413-88A0C46DC2E6}"/>
              </a:ext>
            </a:extLst>
          </p:cNvPr>
          <p:cNvSpPr txBox="1"/>
          <p:nvPr userDrawn="1"/>
        </p:nvSpPr>
        <p:spPr>
          <a:xfrm>
            <a:off x="8078108" y="6545944"/>
            <a:ext cx="184731" cy="317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463"/>
          </a:p>
        </p:txBody>
      </p:sp>
    </p:spTree>
    <p:extLst>
      <p:ext uri="{BB962C8B-B14F-4D97-AF65-F5344CB8AC3E}">
        <p14:creationId xmlns:p14="http://schemas.microsoft.com/office/powerpoint/2010/main" val="3316939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AA18A-F076-E84F-A129-335F8A300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94B39B-9876-DE4C-AB64-8980A31503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EAC2C-CE0A-E44D-B469-E5E3147C8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34199-FF07-45E1-96B0-321F028D8EF9}" type="datetime1">
              <a:rPr lang="en-US" smtClean="0"/>
              <a:t>4/28/22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B4F3C-861C-E44E-A146-08BFCA131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91EA8-7142-464A-BAE3-950F3F785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436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0DF092-038A-D140-A875-E265CC09AD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1274617"/>
            <a:ext cx="2135981" cy="4902346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1BD2A0-4E16-4944-AB5A-C7E892BFC7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1274617"/>
            <a:ext cx="6284119" cy="490234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45910-796E-0049-B00C-42DF93550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C8C3-D7FF-4F12-BC75-010E4D60F455}" type="datetime1">
              <a:rPr lang="en-US" smtClean="0"/>
              <a:t>4/28/22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7AA1A-F0DE-C84F-B15E-34DBC1A8B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56524-AC45-B443-92FD-3EF5F5B37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20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60501-C24B-EA4D-B9B7-92D95E975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510805-D9EB-AC43-946C-CD44940F2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98B1-5F94-44EF-BB81-B70FA1027F6F}" type="datetime1">
              <a:rPr lang="en-US" smtClean="0"/>
              <a:t>4/28/22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D9614F-AACB-2D44-9D0A-46AA78D8A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517FD7-620E-D143-B787-399120550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13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60501-C24B-EA4D-B9B7-92D95E975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510805-D9EB-AC43-946C-CD44940F2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98B1-5F94-44EF-BB81-B70FA1027F6F}" type="datetime1">
              <a:rPr lang="en-US" smtClean="0"/>
              <a:t>4/28/22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D9614F-AACB-2D44-9D0A-46AA78D8A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517FD7-620E-D143-B787-399120550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39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10CA7-5EF5-ED4C-BE66-2AD0BAF1E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BAD5B-3C2F-394F-BBD0-75E168361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85738" indent="-185738">
              <a:buClr>
                <a:srgbClr val="68B75B"/>
              </a:buClr>
              <a:buFont typeface="Arial" panose="020B0604020202020204" pitchFamily="34" charset="0"/>
              <a:buChar char="•"/>
              <a:defRPr/>
            </a:lvl1pPr>
            <a:lvl2pPr marL="557213" indent="-185738">
              <a:buClr>
                <a:srgbClr val="68B75B"/>
              </a:buClr>
              <a:buFont typeface="Arial" panose="020B0604020202020204" pitchFamily="34" charset="0"/>
              <a:buChar char="•"/>
              <a:defRPr/>
            </a:lvl2pPr>
            <a:lvl3pPr marL="928688" indent="-185738">
              <a:buClr>
                <a:srgbClr val="68B75B"/>
              </a:buClr>
              <a:buFont typeface="Arial" panose="020B0604020202020204" pitchFamily="34" charset="0"/>
              <a:buChar char="•"/>
              <a:defRPr/>
            </a:lvl3pPr>
            <a:lvl4pPr marL="1300163" indent="-185738">
              <a:buClr>
                <a:srgbClr val="68B75B"/>
              </a:buClr>
              <a:buFont typeface="Arial" panose="020B0604020202020204" pitchFamily="34" charset="0"/>
              <a:buChar char="•"/>
              <a:defRPr/>
            </a:lvl4pPr>
            <a:lvl5pPr marL="1671638" indent="-185738">
              <a:buClr>
                <a:srgbClr val="68B75B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E5452-324E-194D-B57C-4B12A9630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71FA-2DEA-4D7E-8747-2E7519427256}" type="datetime1">
              <a:rPr lang="en-US" smtClean="0"/>
              <a:t>4/28/22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DB127-B835-4844-ACED-693C818B2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8B75B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F82BFD-86AE-854C-897E-1A9AE86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196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E7B75-9223-DF4F-B33B-356760678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20AC75-47FE-D740-8CB9-6E532B8FB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70C05-E127-9F42-8159-A87536652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FB16-0D54-497D-AEA1-8AAB16D455AA}" type="datetime1">
              <a:rPr lang="en-US" smtClean="0"/>
              <a:t>4/28/22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538B8F-94E8-764A-BE80-153ED2994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E90AA8-C7A7-2443-AB90-C5709B6E2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490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6FE81-02E0-DC45-9CF4-7E615A482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657D4-7484-F943-8DB9-D0E19DAD50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2535380"/>
            <a:ext cx="4210050" cy="36415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A5F929-7CAD-7943-AAD7-2214763BC6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2535380"/>
            <a:ext cx="4210050" cy="36415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080ED4-28B0-3840-BD28-C46430725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19A7-FEDB-425D-9CA1-AB7864E40E90}" type="datetime1">
              <a:rPr lang="en-US" smtClean="0"/>
              <a:t>4/28/22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40C7D3-681E-4846-A4A6-95BD3C260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77706E-E64B-A94E-8716-1C0BFF2C5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26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75D63-124F-BE42-85C3-C84799BAA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1233055"/>
            <a:ext cx="8543925" cy="70614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CB5DE1-70EF-E54B-B56B-BAA483850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2105891"/>
            <a:ext cx="4190702" cy="526038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D3ABE8-BA38-EB45-B9C2-922AD54B08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798618"/>
            <a:ext cx="4190702" cy="339104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29C71B-D7FC-3743-A7CE-6453426E6D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2105891"/>
            <a:ext cx="4211340" cy="526038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55C47F-B426-2E40-B47F-706A4ACFEE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798617"/>
            <a:ext cx="4211340" cy="33910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56C731-8C49-DB45-A3A3-9B3525A9A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E5E1-999C-4EB3-A14A-209AA3B781B8}" type="datetime1">
              <a:rPr lang="en-US" smtClean="0"/>
              <a:t>4/28/22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AC4938-9ABD-C849-965B-998A7DB24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F009E4-02EE-7246-A401-E49E22F24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50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D9225-CB52-1341-AF3B-3D31FEA74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042D5B-B8B0-B24F-89F3-BC8486B90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A84D-D48D-40A8-8054-000E410D7424}" type="datetime1">
              <a:rPr lang="en-US" smtClean="0"/>
              <a:t>4/28/22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13D113-4C9C-634C-B66D-5FBC246EA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4D1EB7-3874-0749-8E09-284D6D14A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766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F5C81F-CD04-1842-9716-11C57F914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18D54-7F38-4745-8011-3FF32C86EB0A}" type="datetime1">
              <a:rPr lang="en-US" smtClean="0"/>
              <a:t>4/28/22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BF9427-F16F-614D-8162-BC6684D84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7967C-D194-8443-B60C-6294CD08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31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C0F02-DA19-2643-8C2E-5A2F0253C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5E8CB-C585-734A-81FB-2EA2257E1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1316182"/>
            <a:ext cx="5014913" cy="4544868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FC4540-860B-F547-9321-66AD0B072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9E578E-8A97-7A4C-B7B6-288A8096F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7E9C0-2FA9-40B9-AA55-B49055C7750E}" type="datetime1">
              <a:rPr lang="en-US" smtClean="0"/>
              <a:t>4/28/22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FD71E9-FE7D-9341-AA9F-E1C5B58AD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BD2804-B9CB-6C45-A84C-3423E4D93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234A0-89E2-1545-9555-64E05637D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2D1D67-19D6-A246-AD4E-8D733D2AAC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1233056"/>
            <a:ext cx="5014913" cy="462799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C9B17E-10B1-2643-8047-8D87D0CEF8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C57DB-1EE4-6248-93F6-B1F07C269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F17A-D492-454B-800A-3C3BC96A2609}" type="datetime1">
              <a:rPr lang="en-US" smtClean="0"/>
              <a:t>4/28/22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9ED240-B239-7B4D-90EA-B38F68BEE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/>
          <a:lstStyle/>
          <a:p>
            <a:pPr algn="l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B64FE3-76E1-294D-80EB-359D69BCE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407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811D85CA-B066-634C-97CC-A852DF826151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677150" y="0"/>
            <a:ext cx="2228850" cy="805672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5EEC71-E75A-3F46-BA61-DF4AD6635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1193019"/>
            <a:ext cx="8543925" cy="11629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3EF0D9-9AEB-0342-8CA6-0DCB390BF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2355994"/>
            <a:ext cx="8543925" cy="38209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6700D5-9701-AB4A-A1D2-6AC30777BC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29539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rgbClr val="68B75B"/>
                </a:solidFill>
              </a:defRPr>
            </a:lvl1pPr>
          </a:lstStyle>
          <a:p>
            <a:fld id="{CDCD3FE0-D54D-450D-AFD6-5F4B84EFEE89}" type="datetime1">
              <a:rPr lang="en-US" smtClean="0"/>
              <a:t>4/28/22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670CB-72EA-054A-AD74-57CABE0C61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29539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rgbClr val="68B75B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3DEC243-78C5-0642-BDD4-340A4E60337C}"/>
              </a:ext>
            </a:extLst>
          </p:cNvPr>
          <p:cNvSpPr/>
          <p:nvPr userDrawn="1"/>
        </p:nvSpPr>
        <p:spPr>
          <a:xfrm>
            <a:off x="0" y="6767194"/>
            <a:ext cx="9906000" cy="90806"/>
          </a:xfrm>
          <a:prstGeom prst="rect">
            <a:avLst/>
          </a:prstGeom>
          <a:solidFill>
            <a:srgbClr val="68B7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E407E92-F1E6-9449-BC7D-7238CE13D0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29539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rgbClr val="68B75B"/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845BEC-4F37-EA4E-928E-B299F1A65A53}"/>
              </a:ext>
            </a:extLst>
          </p:cNvPr>
          <p:cNvSpPr/>
          <p:nvPr userDrawn="1"/>
        </p:nvSpPr>
        <p:spPr>
          <a:xfrm>
            <a:off x="0" y="6676390"/>
            <a:ext cx="9906000" cy="90806"/>
          </a:xfrm>
          <a:prstGeom prst="rect">
            <a:avLst/>
          </a:prstGeom>
          <a:solidFill>
            <a:srgbClr val="0284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48F6A147-EF7C-404E-BCE5-53D7FA5FE43A}"/>
              </a:ext>
            </a:extLst>
          </p:cNvPr>
          <p:cNvSpPr txBox="1">
            <a:spLocks/>
          </p:cNvSpPr>
          <p:nvPr userDrawn="1"/>
        </p:nvSpPr>
        <p:spPr>
          <a:xfrm>
            <a:off x="3281363" y="6423258"/>
            <a:ext cx="33432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>
                <a:solidFill>
                  <a:srgbClr val="003C58"/>
                </a:solidFill>
              </a:rPr>
              <a:t>© Qualitas Consortium UK Ltd</a:t>
            </a:r>
          </a:p>
        </p:txBody>
      </p:sp>
    </p:spTree>
    <p:extLst>
      <p:ext uri="{BB962C8B-B14F-4D97-AF65-F5344CB8AC3E}">
        <p14:creationId xmlns:p14="http://schemas.microsoft.com/office/powerpoint/2010/main" val="3885220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b="1" kern="1200">
          <a:solidFill>
            <a:srgbClr val="113447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Clr>
          <a:srgbClr val="68B75B"/>
        </a:buClr>
        <a:buFont typeface="Arial" panose="020B0604020202020204" pitchFamily="34" charset="0"/>
        <a:buChar char="•"/>
        <a:defRPr sz="2275" kern="1200">
          <a:solidFill>
            <a:srgbClr val="113447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Clr>
          <a:srgbClr val="68B75B"/>
        </a:buClr>
        <a:buFont typeface="Arial" panose="020B0604020202020204" pitchFamily="34" charset="0"/>
        <a:buChar char="•"/>
        <a:defRPr sz="1950" kern="1200">
          <a:solidFill>
            <a:srgbClr val="113447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Clr>
          <a:srgbClr val="68B75B"/>
        </a:buClr>
        <a:buFont typeface="Arial" panose="020B0604020202020204" pitchFamily="34" charset="0"/>
        <a:buChar char="•"/>
        <a:defRPr sz="1625" kern="1200">
          <a:solidFill>
            <a:srgbClr val="113447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Clr>
          <a:srgbClr val="68B75B"/>
        </a:buClr>
        <a:buFont typeface="Arial" panose="020B0604020202020204" pitchFamily="34" charset="0"/>
        <a:buChar char="•"/>
        <a:defRPr sz="1463" kern="1200">
          <a:solidFill>
            <a:srgbClr val="113447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Clr>
          <a:srgbClr val="68B75B"/>
        </a:buClr>
        <a:buFont typeface="Arial" panose="020B0604020202020204" pitchFamily="34" charset="0"/>
        <a:buChar char="•"/>
        <a:defRPr sz="1463" kern="1200">
          <a:solidFill>
            <a:srgbClr val="113447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370C2DB-1841-E542-B15C-64A366B85F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893133"/>
              </p:ext>
            </p:extLst>
          </p:nvPr>
        </p:nvGraphicFramePr>
        <p:xfrm>
          <a:off x="787484" y="3176170"/>
          <a:ext cx="8471406" cy="32840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0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6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0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37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088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900" b="1">
                          <a:solidFill>
                            <a:schemeClr val="bg1"/>
                          </a:solidFill>
                        </a:rPr>
                        <a:t>Strategic Objectives</a:t>
                      </a:r>
                    </a:p>
                  </a:txBody>
                  <a:tcPr marL="74295" marR="74295" marT="87750" marB="37148" anchor="ctr">
                    <a:lnL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8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900" b="1">
                          <a:solidFill>
                            <a:schemeClr val="bg1"/>
                          </a:solidFill>
                        </a:rPr>
                        <a:t>Measures</a:t>
                      </a:r>
                    </a:p>
                  </a:txBody>
                  <a:tcPr marL="74295" marR="74295" marT="87750" marB="3714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8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GB" sz="900" b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Targets</a:t>
                      </a:r>
                    </a:p>
                  </a:txBody>
                  <a:tcPr marL="74295" marR="74295" marT="87750" marB="3714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8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900" b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Initiatives</a:t>
                      </a:r>
                    </a:p>
                  </a:txBody>
                  <a:tcPr marL="74295" marR="74295" marT="87750" marB="3714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418543"/>
                  </a:ext>
                </a:extLst>
              </a:tr>
              <a:tr h="681803">
                <a:tc>
                  <a:txBody>
                    <a:bodyPr/>
                    <a:lstStyle/>
                    <a:p>
                      <a:r>
                        <a:rPr lang="en-GB" sz="700">
                          <a:solidFill>
                            <a:srgbClr val="003C58"/>
                          </a:solidFill>
                        </a:rPr>
                        <a:t>Financial</a:t>
                      </a:r>
                    </a:p>
                  </a:txBody>
                  <a:tcPr marL="74295" marR="74295" marT="87750" marB="37148">
                    <a:lnL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endParaRPr lang="en-GB" sz="700" b="0" dirty="0">
                        <a:solidFill>
                          <a:srgbClr val="003C58"/>
                        </a:solidFill>
                      </a:endParaRPr>
                    </a:p>
                  </a:txBody>
                  <a:tcPr marL="74295" marR="74295" marT="87750" marB="37148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GB" sz="700" b="0" kern="1200">
                        <a:solidFill>
                          <a:srgbClr val="003C58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87750" marB="37148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endParaRPr lang="en-GB" sz="700" b="0" kern="1200">
                        <a:solidFill>
                          <a:srgbClr val="003C58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87750" marB="37148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07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700" b="1" kern="1200">
                          <a:solidFill>
                            <a:srgbClr val="003C58"/>
                          </a:solidFill>
                          <a:latin typeface="+mn-lt"/>
                          <a:ea typeface="+mn-ea"/>
                          <a:cs typeface="+mn-cs"/>
                        </a:rPr>
                        <a:t>Customer</a:t>
                      </a:r>
                    </a:p>
                  </a:txBody>
                  <a:tcPr marL="74295" marR="74295" marT="37148" marB="37148">
                    <a:lnL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GB" sz="700" b="0" kern="1200">
                        <a:solidFill>
                          <a:srgbClr val="003C58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GB" sz="700" b="0" kern="1200">
                        <a:solidFill>
                          <a:srgbClr val="003C58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endParaRPr lang="en-GB" sz="700" b="0" kern="1200">
                        <a:solidFill>
                          <a:srgbClr val="003C58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507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700" b="1" kern="1200">
                          <a:solidFill>
                            <a:srgbClr val="003C58"/>
                          </a:solidFill>
                          <a:latin typeface="+mn-lt"/>
                          <a:ea typeface="+mn-ea"/>
                          <a:cs typeface="+mn-cs"/>
                        </a:rPr>
                        <a:t>Internal</a:t>
                      </a:r>
                      <a:br>
                        <a:rPr lang="en-GB" sz="700" b="1" kern="1200">
                          <a:solidFill>
                            <a:srgbClr val="003C58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700" b="1" kern="1200">
                          <a:solidFill>
                            <a:srgbClr val="003C58"/>
                          </a:solidFill>
                          <a:latin typeface="+mn-lt"/>
                          <a:ea typeface="+mn-ea"/>
                          <a:cs typeface="+mn-cs"/>
                        </a:rPr>
                        <a:t>Processes</a:t>
                      </a:r>
                    </a:p>
                  </a:txBody>
                  <a:tcPr marL="74295" marR="74295" marT="37148" marB="37148">
                    <a:lnL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GB" sz="700" b="0" kern="1200" baseline="0">
                        <a:solidFill>
                          <a:srgbClr val="003C58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GB" sz="700" b="0" kern="1200">
                        <a:solidFill>
                          <a:srgbClr val="003C58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endParaRPr lang="en-GB" sz="700" b="0" kern="1200" baseline="0">
                        <a:solidFill>
                          <a:srgbClr val="003C58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397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700" b="1" kern="1200">
                          <a:solidFill>
                            <a:srgbClr val="003C58"/>
                          </a:solidFill>
                          <a:latin typeface="+mn-lt"/>
                          <a:ea typeface="+mn-ea"/>
                          <a:cs typeface="+mn-cs"/>
                        </a:rPr>
                        <a:t>Learning &amp; 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700" b="1" kern="1200">
                          <a:solidFill>
                            <a:srgbClr val="003C58"/>
                          </a:solidFill>
                          <a:latin typeface="+mn-lt"/>
                          <a:ea typeface="+mn-ea"/>
                          <a:cs typeface="+mn-cs"/>
                        </a:rPr>
                        <a:t>Growth</a:t>
                      </a:r>
                    </a:p>
                  </a:txBody>
                  <a:tcPr marL="74295" marR="74295" marT="37148" marB="37148">
                    <a:lnL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GB" sz="700" b="0" kern="1200">
                        <a:solidFill>
                          <a:srgbClr val="003C58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GB" sz="700" b="0" kern="1200">
                        <a:solidFill>
                          <a:srgbClr val="003C58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endParaRPr lang="en-GB" sz="7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18A45DD-896F-AE46-9E87-A8A76E2AA3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883074"/>
              </p:ext>
            </p:extLst>
          </p:nvPr>
        </p:nvGraphicFramePr>
        <p:xfrm>
          <a:off x="787484" y="636806"/>
          <a:ext cx="8471408" cy="22469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6472">
                  <a:extLst>
                    <a:ext uri="{9D8B030D-6E8A-4147-A177-3AD203B41FA5}">
                      <a16:colId xmlns:a16="http://schemas.microsoft.com/office/drawing/2014/main" val="980268947"/>
                    </a:ext>
                  </a:extLst>
                </a:gridCol>
                <a:gridCol w="255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8312">
                  <a:extLst>
                    <a:ext uri="{9D8B030D-6E8A-4147-A177-3AD203B41FA5}">
                      <a16:colId xmlns:a16="http://schemas.microsoft.com/office/drawing/2014/main" val="270179688"/>
                    </a:ext>
                  </a:extLst>
                </a:gridCol>
                <a:gridCol w="2558312">
                  <a:extLst>
                    <a:ext uri="{9D8B030D-6E8A-4147-A177-3AD203B41FA5}">
                      <a16:colId xmlns:a16="http://schemas.microsoft.com/office/drawing/2014/main" val="3786584048"/>
                    </a:ext>
                  </a:extLst>
                </a:gridCol>
              </a:tblGrid>
              <a:tr h="5045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>
                          <a:solidFill>
                            <a:schemeClr val="bg1"/>
                          </a:solidFill>
                        </a:rPr>
                        <a:t>Values</a:t>
                      </a:r>
                      <a:endParaRPr lang="en-US" sz="900" b="1" i="0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1" dirty="0">
                        <a:solidFill>
                          <a:srgbClr val="003C58"/>
                        </a:solidFill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1" dirty="0">
                        <a:solidFill>
                          <a:srgbClr val="003C58"/>
                        </a:solidFill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1" dirty="0">
                        <a:solidFill>
                          <a:srgbClr val="003C58"/>
                        </a:solidFill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3255127"/>
                  </a:ext>
                </a:extLst>
              </a:tr>
              <a:tr h="39412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1" kern="1200">
                          <a:solidFill>
                            <a:schemeClr val="bg1"/>
                          </a:solidFill>
                        </a:rPr>
                        <a:t>Vision</a:t>
                      </a:r>
                      <a:endParaRPr lang="en-US" sz="900" b="1" i="0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8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US" sz="900" b="0" kern="1200" dirty="0">
                        <a:solidFill>
                          <a:srgbClr val="003C58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>
                          <a:solidFill>
                            <a:schemeClr val="bg1"/>
                          </a:solidFill>
                        </a:rPr>
                        <a:t>Purpose</a:t>
                      </a:r>
                      <a:endParaRPr lang="en-US" sz="900" b="1" i="0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8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00" b="1" kern="1200">
                          <a:solidFill>
                            <a:schemeClr val="bg1"/>
                          </a:solidFill>
                        </a:rPr>
                        <a:t>Strategic Priorities</a:t>
                      </a:r>
                      <a:endParaRPr lang="en-US" sz="900" b="1" i="0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900" b="1" i="0" kern="1200" dirty="0">
                        <a:solidFill>
                          <a:srgbClr val="003C58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dirty="0"/>
                    </a:p>
                  </a:txBody>
                  <a:tcPr marL="74295" marR="74295" marT="37148" marB="37148" anchor="ctr">
                    <a:lnL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dirty="0"/>
                    </a:p>
                  </a:txBody>
                  <a:tcPr marL="74295" marR="74295" marT="37148" marB="37148" anchor="ctr">
                    <a:lnL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3792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en-GB" sz="900" b="1" kern="1200">
                          <a:solidFill>
                            <a:schemeClr val="bg1"/>
                          </a:solidFill>
                        </a:rPr>
                        <a:t>Strategic Results</a:t>
                      </a:r>
                      <a:endParaRPr lang="en-GB" sz="900" b="1" i="0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7000" marR="73125" marT="38025" marB="38025" anchor="ctr">
                    <a:lnL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8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80963">
                        <a:buFont typeface="Arial" panose="020B0604020202020204" pitchFamily="34" charset="0"/>
                        <a:buChar char="•"/>
                        <a:tabLst/>
                      </a:pPr>
                      <a:endParaRPr lang="en-GB" sz="800" dirty="0">
                        <a:solidFill>
                          <a:srgbClr val="003C58"/>
                        </a:solidFill>
                      </a:endParaRPr>
                    </a:p>
                  </a:txBody>
                  <a:tcPr marL="117000" marR="73125" marT="38025" marB="38025">
                    <a:lnL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marR="0" lvl="0" indent="-80963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3C58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7000" marR="73125" marT="38025" marB="38025">
                    <a:lnL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marR="0" lvl="0" indent="-80963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3C58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7000" marR="73125" marT="38025" marB="38025">
                    <a:lnL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Oval 15">
            <a:extLst>
              <a:ext uri="{FF2B5EF4-FFF2-40B4-BE49-F238E27FC236}">
                <a16:creationId xmlns:a16="http://schemas.microsoft.com/office/drawing/2014/main" id="{7A9EEF69-4C5D-104C-B46A-F05A1CC377FE}"/>
              </a:ext>
            </a:extLst>
          </p:cNvPr>
          <p:cNvSpPr/>
          <p:nvPr/>
        </p:nvSpPr>
        <p:spPr>
          <a:xfrm>
            <a:off x="1574886" y="5177546"/>
            <a:ext cx="813600" cy="409546"/>
          </a:xfrm>
          <a:prstGeom prst="ellipse">
            <a:avLst/>
          </a:prstGeom>
          <a:solidFill>
            <a:srgbClr val="42929D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69" b="1" dirty="0">
                <a:solidFill>
                  <a:srgbClr val="FF0000"/>
                </a:solidFill>
              </a:rPr>
              <a:t>Operating model designed and implemented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054BC14-DA03-2341-BE6D-52BA60FD5FF2}"/>
              </a:ext>
            </a:extLst>
          </p:cNvPr>
          <p:cNvSpPr/>
          <p:nvPr/>
        </p:nvSpPr>
        <p:spPr>
          <a:xfrm>
            <a:off x="3727124" y="3582436"/>
            <a:ext cx="813600" cy="409546"/>
          </a:xfrm>
          <a:prstGeom prst="ellipse">
            <a:avLst/>
          </a:prstGeom>
          <a:solidFill>
            <a:srgbClr val="00923F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69" b="1" dirty="0">
                <a:solidFill>
                  <a:srgbClr val="FF0000"/>
                </a:solidFill>
              </a:rPr>
              <a:t>Increase Revenue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E671BB7-DED0-DE46-83B8-10BAD6F2E176}"/>
              </a:ext>
            </a:extLst>
          </p:cNvPr>
          <p:cNvSpPr/>
          <p:nvPr/>
        </p:nvSpPr>
        <p:spPr>
          <a:xfrm>
            <a:off x="3957081" y="4349818"/>
            <a:ext cx="813600" cy="409546"/>
          </a:xfrm>
          <a:prstGeom prst="ellipse">
            <a:avLst/>
          </a:prstGeom>
          <a:solidFill>
            <a:srgbClr val="00326E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69" b="1" dirty="0">
                <a:solidFill>
                  <a:srgbClr val="FF0000"/>
                </a:solidFill>
              </a:rPr>
              <a:t>Contract metrics achieved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EF4F6D7-59F1-644D-ADBD-4051A78158FA}"/>
              </a:ext>
            </a:extLst>
          </p:cNvPr>
          <p:cNvSpPr/>
          <p:nvPr/>
        </p:nvSpPr>
        <p:spPr>
          <a:xfrm>
            <a:off x="1636658" y="5907988"/>
            <a:ext cx="813379" cy="409546"/>
          </a:xfrm>
          <a:prstGeom prst="ellipse">
            <a:avLst/>
          </a:prstGeom>
          <a:solidFill>
            <a:srgbClr val="BF901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69" b="1" dirty="0">
                <a:solidFill>
                  <a:srgbClr val="FF0000"/>
                </a:solidFill>
              </a:rPr>
              <a:t>Improve leadership expertise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12989FF-C38F-8142-98D0-E6BE62121E41}"/>
              </a:ext>
            </a:extLst>
          </p:cNvPr>
          <p:cNvSpPr/>
          <p:nvPr/>
        </p:nvSpPr>
        <p:spPr>
          <a:xfrm>
            <a:off x="2771231" y="3595339"/>
            <a:ext cx="813600" cy="409546"/>
          </a:xfrm>
          <a:prstGeom prst="ellipse">
            <a:avLst/>
          </a:prstGeom>
          <a:solidFill>
            <a:srgbClr val="00923F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69" b="1" dirty="0">
                <a:solidFill>
                  <a:srgbClr val="FF0000"/>
                </a:solidFill>
              </a:rPr>
              <a:t>Increase Profitability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7F6D0ED-E86E-0844-BC62-20CD5C255985}"/>
              </a:ext>
            </a:extLst>
          </p:cNvPr>
          <p:cNvSpPr/>
          <p:nvPr/>
        </p:nvSpPr>
        <p:spPr>
          <a:xfrm>
            <a:off x="1769020" y="3585589"/>
            <a:ext cx="813600" cy="409546"/>
          </a:xfrm>
          <a:prstGeom prst="ellipse">
            <a:avLst/>
          </a:prstGeom>
          <a:solidFill>
            <a:srgbClr val="00923F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69" b="1" dirty="0">
                <a:solidFill>
                  <a:srgbClr val="FF0000"/>
                </a:solidFill>
              </a:rPr>
              <a:t>Control Costs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E805598-602C-5F45-BAC4-BECFFCE071A0}"/>
              </a:ext>
            </a:extLst>
          </p:cNvPr>
          <p:cNvSpPr/>
          <p:nvPr/>
        </p:nvSpPr>
        <p:spPr>
          <a:xfrm>
            <a:off x="2221838" y="4345755"/>
            <a:ext cx="813600" cy="409546"/>
          </a:xfrm>
          <a:prstGeom prst="ellipse">
            <a:avLst/>
          </a:prstGeom>
          <a:solidFill>
            <a:srgbClr val="00326E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69" b="1" dirty="0">
                <a:solidFill>
                  <a:srgbClr val="FF0000"/>
                </a:solidFill>
              </a:rPr>
              <a:t>Improve patient feedback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ADC0A21-885C-A940-AFDB-51387BAFB872}"/>
              </a:ext>
            </a:extLst>
          </p:cNvPr>
          <p:cNvSpPr/>
          <p:nvPr/>
        </p:nvSpPr>
        <p:spPr>
          <a:xfrm>
            <a:off x="3738893" y="5161728"/>
            <a:ext cx="945296" cy="409546"/>
          </a:xfrm>
          <a:prstGeom prst="ellipse">
            <a:avLst/>
          </a:prstGeom>
          <a:solidFill>
            <a:srgbClr val="42929D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69" b="1" dirty="0">
                <a:solidFill>
                  <a:srgbClr val="FF0000"/>
                </a:solidFill>
              </a:rPr>
              <a:t>Support processes and reporting  standardised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3CBC0F1-2CF9-9949-BB30-18C1EF002907}"/>
              </a:ext>
            </a:extLst>
          </p:cNvPr>
          <p:cNvSpPr/>
          <p:nvPr/>
        </p:nvSpPr>
        <p:spPr>
          <a:xfrm>
            <a:off x="3800775" y="5927351"/>
            <a:ext cx="813379" cy="409546"/>
          </a:xfrm>
          <a:prstGeom prst="ellipse">
            <a:avLst/>
          </a:prstGeom>
          <a:solidFill>
            <a:srgbClr val="BF901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69" b="1" dirty="0">
                <a:solidFill>
                  <a:srgbClr val="FFFFFF"/>
                </a:solidFill>
              </a:rPr>
              <a:t> </a:t>
            </a:r>
            <a:r>
              <a:rPr lang="en-GB" sz="569" b="1" dirty="0">
                <a:solidFill>
                  <a:srgbClr val="FF0000"/>
                </a:solidFill>
              </a:rPr>
              <a:t>Improve digital capability</a:t>
            </a:r>
          </a:p>
          <a:p>
            <a:pPr algn="ctr"/>
            <a:endParaRPr lang="en-GB" sz="569" b="1" dirty="0">
              <a:solidFill>
                <a:srgbClr val="FFFFFF"/>
              </a:solidFill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CF6AE78-C7D2-7144-AC4A-FB8D2EACDA66}"/>
              </a:ext>
            </a:extLst>
          </p:cNvPr>
          <p:cNvSpPr/>
          <p:nvPr/>
        </p:nvSpPr>
        <p:spPr>
          <a:xfrm>
            <a:off x="2706114" y="5907988"/>
            <a:ext cx="813379" cy="409546"/>
          </a:xfrm>
          <a:prstGeom prst="ellipse">
            <a:avLst/>
          </a:prstGeom>
          <a:solidFill>
            <a:srgbClr val="BF901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69" b="1" dirty="0">
                <a:solidFill>
                  <a:srgbClr val="FF0000"/>
                </a:solidFill>
              </a:rPr>
              <a:t> Improve knowledge and skills of all staff 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36936BB-28DA-DF4D-981C-2071478062F0}"/>
              </a:ext>
            </a:extLst>
          </p:cNvPr>
          <p:cNvSpPr/>
          <p:nvPr/>
        </p:nvSpPr>
        <p:spPr>
          <a:xfrm>
            <a:off x="2698824" y="5166475"/>
            <a:ext cx="813600" cy="409546"/>
          </a:xfrm>
          <a:prstGeom prst="ellipse">
            <a:avLst/>
          </a:prstGeom>
          <a:solidFill>
            <a:srgbClr val="42929D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69" b="1" dirty="0">
                <a:solidFill>
                  <a:srgbClr val="FF0000"/>
                </a:solidFill>
              </a:rPr>
              <a:t>Primary process optimised </a:t>
            </a:r>
          </a:p>
        </p:txBody>
      </p:sp>
      <p:cxnSp>
        <p:nvCxnSpPr>
          <p:cNvPr id="28" name="Curved Connector 27">
            <a:extLst>
              <a:ext uri="{FF2B5EF4-FFF2-40B4-BE49-F238E27FC236}">
                <a16:creationId xmlns:a16="http://schemas.microsoft.com/office/drawing/2014/main" id="{1E962ACA-48F1-014C-B546-347278E0AAA3}"/>
              </a:ext>
            </a:extLst>
          </p:cNvPr>
          <p:cNvCxnSpPr>
            <a:cxnSpLocks/>
            <a:stCxn id="26" idx="0"/>
            <a:endCxn id="16" idx="4"/>
          </p:cNvCxnSpPr>
          <p:nvPr/>
        </p:nvCxnSpPr>
        <p:spPr>
          <a:xfrm rot="16200000" flipV="1">
            <a:off x="2386797" y="5181981"/>
            <a:ext cx="320896" cy="1131118"/>
          </a:xfrm>
          <a:prstGeom prst="curvedConnector3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>
            <a:extLst>
              <a:ext uri="{FF2B5EF4-FFF2-40B4-BE49-F238E27FC236}">
                <a16:creationId xmlns:a16="http://schemas.microsoft.com/office/drawing/2014/main" id="{1DC8B5DF-A95C-944E-B34F-0DB07F2B29A6}"/>
              </a:ext>
            </a:extLst>
          </p:cNvPr>
          <p:cNvCxnSpPr>
            <a:cxnSpLocks/>
            <a:stCxn id="26" idx="0"/>
            <a:endCxn id="27" idx="3"/>
          </p:cNvCxnSpPr>
          <p:nvPr/>
        </p:nvCxnSpPr>
        <p:spPr>
          <a:xfrm rot="16200000" flipV="1">
            <a:off x="2769417" y="5564600"/>
            <a:ext cx="391944" cy="294831"/>
          </a:xfrm>
          <a:prstGeom prst="curvedConnector3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>
            <a:extLst>
              <a:ext uri="{FF2B5EF4-FFF2-40B4-BE49-F238E27FC236}">
                <a16:creationId xmlns:a16="http://schemas.microsoft.com/office/drawing/2014/main" id="{18EB3EF7-0895-D449-A7B2-849241C3AEED}"/>
              </a:ext>
            </a:extLst>
          </p:cNvPr>
          <p:cNvCxnSpPr>
            <a:cxnSpLocks/>
            <a:stCxn id="25" idx="0"/>
            <a:endCxn id="27" idx="4"/>
          </p:cNvCxnSpPr>
          <p:nvPr/>
        </p:nvCxnSpPr>
        <p:spPr>
          <a:xfrm rot="16200000" flipV="1">
            <a:off x="3480880" y="5200765"/>
            <a:ext cx="351330" cy="1101841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>
            <a:extLst>
              <a:ext uri="{FF2B5EF4-FFF2-40B4-BE49-F238E27FC236}">
                <a16:creationId xmlns:a16="http://schemas.microsoft.com/office/drawing/2014/main" id="{DBFBCB0B-B31D-EC48-856E-170F911D4338}"/>
              </a:ext>
            </a:extLst>
          </p:cNvPr>
          <p:cNvCxnSpPr>
            <a:cxnSpLocks/>
            <a:stCxn id="19" idx="0"/>
            <a:endCxn id="16" idx="3"/>
          </p:cNvCxnSpPr>
          <p:nvPr/>
        </p:nvCxnSpPr>
        <p:spPr>
          <a:xfrm rot="16200000" flipV="1">
            <a:off x="1678256" y="5542895"/>
            <a:ext cx="380873" cy="349313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>
            <a:extLst>
              <a:ext uri="{FF2B5EF4-FFF2-40B4-BE49-F238E27FC236}">
                <a16:creationId xmlns:a16="http://schemas.microsoft.com/office/drawing/2014/main" id="{91C74F89-D21A-834E-805F-81DA413E4E51}"/>
              </a:ext>
            </a:extLst>
          </p:cNvPr>
          <p:cNvCxnSpPr>
            <a:cxnSpLocks/>
            <a:stCxn id="24" idx="0"/>
            <a:endCxn id="18" idx="4"/>
          </p:cNvCxnSpPr>
          <p:nvPr/>
        </p:nvCxnSpPr>
        <p:spPr>
          <a:xfrm rot="5400000" flipH="1" flipV="1">
            <a:off x="4086529" y="4884376"/>
            <a:ext cx="402364" cy="152340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>
            <a:extLst>
              <a:ext uri="{FF2B5EF4-FFF2-40B4-BE49-F238E27FC236}">
                <a16:creationId xmlns:a16="http://schemas.microsoft.com/office/drawing/2014/main" id="{97E7E655-4ED3-E245-B215-54ECF8003708}"/>
              </a:ext>
            </a:extLst>
          </p:cNvPr>
          <p:cNvCxnSpPr>
            <a:cxnSpLocks/>
            <a:stCxn id="27" idx="0"/>
            <a:endCxn id="22" idx="4"/>
          </p:cNvCxnSpPr>
          <p:nvPr/>
        </p:nvCxnSpPr>
        <p:spPr>
          <a:xfrm rot="16200000" flipV="1">
            <a:off x="2661544" y="4722395"/>
            <a:ext cx="411174" cy="476986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>
            <a:extLst>
              <a:ext uri="{FF2B5EF4-FFF2-40B4-BE49-F238E27FC236}">
                <a16:creationId xmlns:a16="http://schemas.microsoft.com/office/drawing/2014/main" id="{B33A0899-F07A-4D4F-8AE7-7D4AC6BE7EB4}"/>
              </a:ext>
            </a:extLst>
          </p:cNvPr>
          <p:cNvCxnSpPr>
            <a:cxnSpLocks/>
            <a:stCxn id="16" idx="0"/>
            <a:endCxn id="42" idx="4"/>
          </p:cNvCxnSpPr>
          <p:nvPr/>
        </p:nvCxnSpPr>
        <p:spPr>
          <a:xfrm rot="16200000" flipV="1">
            <a:off x="1659032" y="4854891"/>
            <a:ext cx="426307" cy="219003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>
            <a:extLst>
              <a:ext uri="{FF2B5EF4-FFF2-40B4-BE49-F238E27FC236}">
                <a16:creationId xmlns:a16="http://schemas.microsoft.com/office/drawing/2014/main" id="{DD183085-B269-EB4C-910D-E40B09BB390D}"/>
              </a:ext>
            </a:extLst>
          </p:cNvPr>
          <p:cNvCxnSpPr>
            <a:stCxn id="18" idx="0"/>
            <a:endCxn id="17" idx="4"/>
          </p:cNvCxnSpPr>
          <p:nvPr/>
        </p:nvCxnSpPr>
        <p:spPr>
          <a:xfrm rot="16200000" flipV="1">
            <a:off x="4069985" y="4055921"/>
            <a:ext cx="357836" cy="229957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>
            <a:extLst>
              <a:ext uri="{FF2B5EF4-FFF2-40B4-BE49-F238E27FC236}">
                <a16:creationId xmlns:a16="http://schemas.microsoft.com/office/drawing/2014/main" id="{041226D2-4B3F-AA47-9A7E-FC1CEF69120A}"/>
              </a:ext>
            </a:extLst>
          </p:cNvPr>
          <p:cNvCxnSpPr>
            <a:cxnSpLocks/>
            <a:stCxn id="22" idx="0"/>
            <a:endCxn id="21" idx="4"/>
          </p:cNvCxnSpPr>
          <p:nvPr/>
        </p:nvCxnSpPr>
        <p:spPr>
          <a:xfrm rot="16200000" flipV="1">
            <a:off x="2226919" y="3944036"/>
            <a:ext cx="350620" cy="452818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>
            <a:extLst>
              <a:ext uri="{FF2B5EF4-FFF2-40B4-BE49-F238E27FC236}">
                <a16:creationId xmlns:a16="http://schemas.microsoft.com/office/drawing/2014/main" id="{8D28A520-62FE-004F-94C4-3729A682596E}"/>
              </a:ext>
            </a:extLst>
          </p:cNvPr>
          <p:cNvCxnSpPr>
            <a:cxnSpLocks/>
            <a:stCxn id="47" idx="0"/>
            <a:endCxn id="17" idx="4"/>
          </p:cNvCxnSpPr>
          <p:nvPr/>
        </p:nvCxnSpPr>
        <p:spPr>
          <a:xfrm rot="5400000" flipH="1" flipV="1">
            <a:off x="3640621" y="3845954"/>
            <a:ext cx="347274" cy="639331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2F71116F-FBB5-4D4E-9055-446F9489F741}"/>
              </a:ext>
            </a:extLst>
          </p:cNvPr>
          <p:cNvSpPr/>
          <p:nvPr/>
        </p:nvSpPr>
        <p:spPr>
          <a:xfrm>
            <a:off x="1349545" y="4341693"/>
            <a:ext cx="826275" cy="409546"/>
          </a:xfrm>
          <a:prstGeom prst="ellipse">
            <a:avLst/>
          </a:prstGeom>
          <a:solidFill>
            <a:srgbClr val="00326E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69" b="1" dirty="0">
                <a:solidFill>
                  <a:srgbClr val="FF0000"/>
                </a:solidFill>
              </a:rPr>
              <a:t>Patient outcomes improved</a:t>
            </a:r>
          </a:p>
        </p:txBody>
      </p:sp>
      <p:cxnSp>
        <p:nvCxnSpPr>
          <p:cNvPr id="43" name="Curved Connector 42">
            <a:extLst>
              <a:ext uri="{FF2B5EF4-FFF2-40B4-BE49-F238E27FC236}">
                <a16:creationId xmlns:a16="http://schemas.microsoft.com/office/drawing/2014/main" id="{422C3CA4-FE77-DC49-9963-914556598A76}"/>
              </a:ext>
            </a:extLst>
          </p:cNvPr>
          <p:cNvCxnSpPr>
            <a:cxnSpLocks/>
            <a:stCxn id="27" idx="0"/>
            <a:endCxn id="42" idx="4"/>
          </p:cNvCxnSpPr>
          <p:nvPr/>
        </p:nvCxnSpPr>
        <p:spPr>
          <a:xfrm rot="16200000" flipV="1">
            <a:off x="2226536" y="4287386"/>
            <a:ext cx="415236" cy="1342941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>
            <a:extLst>
              <a:ext uri="{FF2B5EF4-FFF2-40B4-BE49-F238E27FC236}">
                <a16:creationId xmlns:a16="http://schemas.microsoft.com/office/drawing/2014/main" id="{BC61BCB7-B701-AA45-B14D-2D8999DA3A89}"/>
              </a:ext>
            </a:extLst>
          </p:cNvPr>
          <p:cNvCxnSpPr>
            <a:cxnSpLocks/>
            <a:stCxn id="25" idx="0"/>
            <a:endCxn id="24" idx="4"/>
          </p:cNvCxnSpPr>
          <p:nvPr/>
        </p:nvCxnSpPr>
        <p:spPr>
          <a:xfrm rot="5400000" flipH="1" flipV="1">
            <a:off x="4031465" y="5747275"/>
            <a:ext cx="356077" cy="4076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>
            <a:extLst>
              <a:ext uri="{FF2B5EF4-FFF2-40B4-BE49-F238E27FC236}">
                <a16:creationId xmlns:a16="http://schemas.microsoft.com/office/drawing/2014/main" id="{35B7E3BC-1740-7E44-AB6B-7E4FCDEE7E87}"/>
              </a:ext>
            </a:extLst>
          </p:cNvPr>
          <p:cNvSpPr/>
          <p:nvPr/>
        </p:nvSpPr>
        <p:spPr>
          <a:xfrm>
            <a:off x="3087793" y="4339256"/>
            <a:ext cx="813600" cy="409546"/>
          </a:xfrm>
          <a:prstGeom prst="ellipse">
            <a:avLst/>
          </a:prstGeom>
          <a:solidFill>
            <a:srgbClr val="00326E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69" b="1" dirty="0">
                <a:solidFill>
                  <a:srgbClr val="FF0000"/>
                </a:solidFill>
              </a:rPr>
              <a:t>Increase patient numbers</a:t>
            </a:r>
          </a:p>
        </p:txBody>
      </p:sp>
      <p:cxnSp>
        <p:nvCxnSpPr>
          <p:cNvPr id="122" name="Curved Connector 121">
            <a:extLst>
              <a:ext uri="{FF2B5EF4-FFF2-40B4-BE49-F238E27FC236}">
                <a16:creationId xmlns:a16="http://schemas.microsoft.com/office/drawing/2014/main" id="{69ED35AE-6287-F843-8226-25CC602D0BB2}"/>
              </a:ext>
            </a:extLst>
          </p:cNvPr>
          <p:cNvCxnSpPr>
            <a:cxnSpLocks/>
            <a:stCxn id="22" idx="5"/>
            <a:endCxn id="47" idx="3"/>
          </p:cNvCxnSpPr>
          <p:nvPr/>
        </p:nvCxnSpPr>
        <p:spPr>
          <a:xfrm rot="5400000" flipH="1" flipV="1">
            <a:off x="3058365" y="4546748"/>
            <a:ext cx="6499" cy="290653"/>
          </a:xfrm>
          <a:prstGeom prst="curvedConnector3">
            <a:avLst>
              <a:gd name="adj1" fmla="val -2289521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urved Connector 127">
            <a:extLst>
              <a:ext uri="{FF2B5EF4-FFF2-40B4-BE49-F238E27FC236}">
                <a16:creationId xmlns:a16="http://schemas.microsoft.com/office/drawing/2014/main" id="{7BB3C3D5-D84A-7B48-A194-70592935D89B}"/>
              </a:ext>
            </a:extLst>
          </p:cNvPr>
          <p:cNvCxnSpPr>
            <a:cxnSpLocks/>
            <a:stCxn id="24" idx="0"/>
            <a:endCxn id="47" idx="4"/>
          </p:cNvCxnSpPr>
          <p:nvPr/>
        </p:nvCxnSpPr>
        <p:spPr>
          <a:xfrm rot="16200000" flipV="1">
            <a:off x="3646604" y="4596791"/>
            <a:ext cx="412926" cy="716948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urved Connector 135">
            <a:extLst>
              <a:ext uri="{FF2B5EF4-FFF2-40B4-BE49-F238E27FC236}">
                <a16:creationId xmlns:a16="http://schemas.microsoft.com/office/drawing/2014/main" id="{1099E7D6-68F8-DB4F-9C15-41F1D1B6D6D9}"/>
              </a:ext>
            </a:extLst>
          </p:cNvPr>
          <p:cNvCxnSpPr>
            <a:cxnSpLocks/>
            <a:stCxn id="42" idx="0"/>
            <a:endCxn id="21" idx="4"/>
          </p:cNvCxnSpPr>
          <p:nvPr/>
        </p:nvCxnSpPr>
        <p:spPr>
          <a:xfrm rot="5400000" flipH="1" flipV="1">
            <a:off x="1795972" y="3961846"/>
            <a:ext cx="346558" cy="413137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urved Connector 146">
            <a:extLst>
              <a:ext uri="{FF2B5EF4-FFF2-40B4-BE49-F238E27FC236}">
                <a16:creationId xmlns:a16="http://schemas.microsoft.com/office/drawing/2014/main" id="{638BDE24-C61F-154E-88A1-7833529A5824}"/>
              </a:ext>
            </a:extLst>
          </p:cNvPr>
          <p:cNvCxnSpPr>
            <a:cxnSpLocks/>
            <a:stCxn id="17" idx="3"/>
            <a:endCxn id="20" idx="6"/>
          </p:cNvCxnSpPr>
          <p:nvPr/>
        </p:nvCxnSpPr>
        <p:spPr>
          <a:xfrm rot="5400000" flipH="1">
            <a:off x="3649605" y="3735338"/>
            <a:ext cx="131893" cy="261442"/>
          </a:xfrm>
          <a:prstGeom prst="curvedConnector4">
            <a:avLst>
              <a:gd name="adj1" fmla="val -173322"/>
              <a:gd name="adj2" fmla="val 72787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urved Connector 151">
            <a:extLst>
              <a:ext uri="{FF2B5EF4-FFF2-40B4-BE49-F238E27FC236}">
                <a16:creationId xmlns:a16="http://schemas.microsoft.com/office/drawing/2014/main" id="{D1F520BA-7E6F-564D-9BFD-C38AC2CAB03D}"/>
              </a:ext>
            </a:extLst>
          </p:cNvPr>
          <p:cNvCxnSpPr>
            <a:cxnSpLocks/>
            <a:stCxn id="21" idx="5"/>
            <a:endCxn id="20" idx="2"/>
          </p:cNvCxnSpPr>
          <p:nvPr/>
        </p:nvCxnSpPr>
        <p:spPr>
          <a:xfrm rot="5400000" flipH="1" flipV="1">
            <a:off x="2549828" y="3713755"/>
            <a:ext cx="135046" cy="307760"/>
          </a:xfrm>
          <a:prstGeom prst="curvedConnector4">
            <a:avLst>
              <a:gd name="adj1" fmla="val -169276"/>
              <a:gd name="adj2" fmla="val 69357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urved Connector 155">
            <a:extLst>
              <a:ext uri="{FF2B5EF4-FFF2-40B4-BE49-F238E27FC236}">
                <a16:creationId xmlns:a16="http://schemas.microsoft.com/office/drawing/2014/main" id="{EE0A4678-5A98-634A-84F8-AE8EB1C423D0}"/>
              </a:ext>
            </a:extLst>
          </p:cNvPr>
          <p:cNvCxnSpPr>
            <a:cxnSpLocks/>
            <a:stCxn id="26" idx="0"/>
            <a:endCxn id="24" idx="4"/>
          </p:cNvCxnSpPr>
          <p:nvPr/>
        </p:nvCxnSpPr>
        <p:spPr>
          <a:xfrm rot="5400000" flipH="1" flipV="1">
            <a:off x="3493815" y="5190263"/>
            <a:ext cx="336714" cy="1098737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747F7AC8-56FC-8D46-9D85-4CC3BADD5C1C}"/>
              </a:ext>
            </a:extLst>
          </p:cNvPr>
          <p:cNvSpPr/>
          <p:nvPr/>
        </p:nvSpPr>
        <p:spPr>
          <a:xfrm>
            <a:off x="88474" y="-21883"/>
            <a:ext cx="7584621" cy="6640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b="1" dirty="0">
                <a:solidFill>
                  <a:srgbClr val="003C58"/>
                </a:solidFill>
              </a:rPr>
              <a:t>Strategy on a page template</a:t>
            </a:r>
            <a:endParaRPr lang="en-GB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725376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DC184EA-35F7-FE43-B9A4-655FA54E7DF5}" vid="{48EEE9C5-3BBE-1D4F-8784-0E4B1361B88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72</Words>
  <Application>Microsoft Macintosh PowerPoint</Application>
  <PresentationFormat>A4 Paper (210x297 mm)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3_Office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Hine</dc:creator>
  <cp:lastModifiedBy>Amy Prifti</cp:lastModifiedBy>
  <cp:revision>3</cp:revision>
  <dcterms:created xsi:type="dcterms:W3CDTF">2022-04-27T09:36:28Z</dcterms:created>
  <dcterms:modified xsi:type="dcterms:W3CDTF">2022-04-28T16:45:58Z</dcterms:modified>
</cp:coreProperties>
</file>